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8" r:id="rId2"/>
    <p:sldId id="256" r:id="rId3"/>
    <p:sldId id="257" r:id="rId4"/>
    <p:sldId id="259" r:id="rId5"/>
    <p:sldId id="264" r:id="rId6"/>
    <p:sldId id="263" r:id="rId7"/>
    <p:sldId id="265" r:id="rId8"/>
    <p:sldId id="266" r:id="rId9"/>
    <p:sldId id="267" r:id="rId10"/>
    <p:sldId id="269" r:id="rId11"/>
    <p:sldId id="260" r:id="rId12"/>
    <p:sldId id="261" r:id="rId13"/>
    <p:sldId id="262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>
      <p:cViewPr varScale="1">
        <p:scale>
          <a:sx n="107" d="100"/>
          <a:sy n="107" d="100"/>
        </p:scale>
        <p:origin x="-7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CC%E0%F2%F0%EE%F1%EE%E2,_%C0%EB%E5%EA%F1%E0%ED%E4%F0_%CC%E0%F2%E2%E5%E5%E2%E8%F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%D0%92%D0%B0%D1%81%D0%B8%D0%BB%D1%8C%D0%BA%D0%BE%D0%B2%D1%81%D0%BA%D0%B8%D0%B9,_%D0%92%D1%8F%D1%87%D0%B5%D1%81%D0%BB%D0%B0%D0%B2_%D0%92%D0%B8%D0%BA%D1%82%D0%BE%D1%80%D0%BE%D0%B2%D0%B8%D1%87.jpg" TargetMode="External"/><Relationship Id="rId13" Type="http://schemas.openxmlformats.org/officeDocument/2006/relationships/image" Target="../media/image19.jpeg"/><Relationship Id="rId18" Type="http://schemas.openxmlformats.org/officeDocument/2006/relationships/hyperlink" Target="http://ru.wikipedia.org/wiki/%D0%A4%D0%B0%D0%B9%D0%BB:Ivchenko.jpg" TargetMode="External"/><Relationship Id="rId26" Type="http://schemas.openxmlformats.org/officeDocument/2006/relationships/hyperlink" Target="//upload.wikimedia.org/wikipedia/ru/b/bc/Ushkov,_Dmitry_Konstantinovich.jpg" TargetMode="External"/><Relationship Id="rId3" Type="http://schemas.openxmlformats.org/officeDocument/2006/relationships/image" Target="../media/image14.jpeg"/><Relationship Id="rId21" Type="http://schemas.openxmlformats.org/officeDocument/2006/relationships/image" Target="../media/image23.jpeg"/><Relationship Id="rId7" Type="http://schemas.openxmlformats.org/officeDocument/2006/relationships/image" Target="../media/image16.jpeg"/><Relationship Id="rId12" Type="http://schemas.openxmlformats.org/officeDocument/2006/relationships/hyperlink" Target="//upload.wikimedia.org/wikipedia/ru/2/29/GrigorjevGeorgStep.jpg" TargetMode="External"/><Relationship Id="rId17" Type="http://schemas.openxmlformats.org/officeDocument/2006/relationships/image" Target="../media/image21.jpeg"/><Relationship Id="rId25" Type="http://schemas.openxmlformats.org/officeDocument/2006/relationships/image" Target="../media/image25.jpeg"/><Relationship Id="rId2" Type="http://schemas.openxmlformats.org/officeDocument/2006/relationships/image" Target="../media/image13.jpeg"/><Relationship Id="rId16" Type="http://schemas.openxmlformats.org/officeDocument/2006/relationships/hyperlink" Target="http://ru.wikipedia.org/wiki/%D0%A4%D0%B0%D0%B9%D0%BB:%D0%94%D0%B5%D1%80%D0%BD%D0%BE%D0%B2_%D0%9F%D1%91%D1%82%D1%80_%D0%A1%D0%B5%D1%80%D0%B3%D0%B5%D0%B5%D0%B2%D0%B8%D1%87.jpg" TargetMode="External"/><Relationship Id="rId20" Type="http://schemas.openxmlformats.org/officeDocument/2006/relationships/hyperlink" Target="//upload.wikimedia.org/wikipedia/ru/0/0e/Ilichev_PI.jpg" TargetMode="External"/><Relationship Id="rId29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//upload.wikimedia.org/wikipedia/commons/7/7e/%D0%91%D0%B0%D1%80%D0%B1%D0%B0%D1%88%D1%91%D0%B2_%D0%9F%D1%91%D1%82%D1%80_%D0%9F%D0%B0%D1%80%D1%84%D1%91%D0%BD%D0%BE%D0%B2%D0%B8%D1%87.jpg" TargetMode="External"/><Relationship Id="rId11" Type="http://schemas.openxmlformats.org/officeDocument/2006/relationships/image" Target="../media/image18.jpeg"/><Relationship Id="rId24" Type="http://schemas.openxmlformats.org/officeDocument/2006/relationships/hyperlink" Target="//upload.wikimedia.org/wikipedia/commons/7/7f/%D0%9A%D0%B0%D0%BB%D0%BE%D0%B5%D0%B2_%D0%90%D0%BB%D0%B5%D0%BA%D1%81%D0%B0%D0%BD%D0%B4%D1%80_%D0%90%D0%BB%D0%B5%D0%BA%D1%81%D0%B0%D0%BD%D0%B4%D1%80%D0%BE%D0%B2%D0%B8%D1%87.jpg" TargetMode="External"/><Relationship Id="rId5" Type="http://schemas.openxmlformats.org/officeDocument/2006/relationships/image" Target="../media/image15.jpeg"/><Relationship Id="rId15" Type="http://schemas.openxmlformats.org/officeDocument/2006/relationships/image" Target="../media/image20.jpeg"/><Relationship Id="rId23" Type="http://schemas.openxmlformats.org/officeDocument/2006/relationships/image" Target="../media/image24.jpeg"/><Relationship Id="rId28" Type="http://schemas.openxmlformats.org/officeDocument/2006/relationships/hyperlink" Target="http://ru.wikipedia.org/wiki/%D0%A4%D0%B0%D0%B9%D0%BB:%D0%A1%D1%83%D1%80%D0%BA%D0%BE%D0%B2_%D0%92%D0%B0%D1%81%D0%B8%D0%BB%D0%B8%D0%B9_%D0%98%D0%B2%D0%B0%D0%BD%D0%BE%D0%B2%D0%B8%D1%87.jpg" TargetMode="External"/><Relationship Id="rId10" Type="http://schemas.openxmlformats.org/officeDocument/2006/relationships/hyperlink" Target="//upload.wikimedia.org/wikipedia/ru/5/5b/GorbachFeodRod.jpg" TargetMode="External"/><Relationship Id="rId19" Type="http://schemas.openxmlformats.org/officeDocument/2006/relationships/image" Target="../media/image22.jpeg"/><Relationship Id="rId4" Type="http://schemas.openxmlformats.org/officeDocument/2006/relationships/hyperlink" Target="//upload.wikimedia.org/wikipedia/ru/2/23/%D0%91%D0%B0%D0%BD%D0%BD%D0%B8%D0%BA%D0%BE%D0%B2_%D0%91%D0%BE%D1%80%D0%B8%D1%81_%D0%A4%D1%91%D0%B4%D0%BE%D1%80%D0%BE%D0%B2%D0%B8%D1%87.jpg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//upload.wikimedia.org/wikipedia/commons/7/7d/%D0%93%D1%83%D0%B6%D0%B2%D0%B8%D0%BD_%D0%9F%D1%91%D1%82%D1%80_%D0%9A%D1%83%D0%B7%D1%8C%D0%BC%D0%B8%D1%87.jpg" TargetMode="External"/><Relationship Id="rId22" Type="http://schemas.openxmlformats.org/officeDocument/2006/relationships/hyperlink" Target="//upload.wikimedia.org/wikipedia/ru/5/55/IsaevAlexPet.jpg" TargetMode="External"/><Relationship Id="rId27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684" y="2636912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 Матросов герой Великой Отечественной Войны!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844824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Презентация к классному часу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7720" y="4011964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Руководитель :Павлова Людмила Петровна, французский язык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Ученики :Константинова Александра Артёмовна, Никитина Мария Андреевна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Класс : 6 «А»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МБОУ СОШ  №97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Город: Красноярск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63688" y="188640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Центр АРТ-образования, Всероссийский конкурс  «Гордость Отчизны»: Юбилейные даты в России в 2013 году.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53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14" y="-99392"/>
            <a:ext cx="8229600" cy="936104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Стихи о А. Матросове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08720"/>
            <a:ext cx="35101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Под шинелькой мороз по спине:</a:t>
            </a:r>
            <a:br>
              <a:rPr lang="ru-RU" sz="1400" dirty="0"/>
            </a:br>
            <a:r>
              <a:rPr lang="ru-RU" sz="1400" dirty="0"/>
              <a:t>впереди - два оскаленных дзота.</a:t>
            </a:r>
            <a:br>
              <a:rPr lang="ru-RU" sz="1400" dirty="0"/>
            </a:br>
            <a:r>
              <a:rPr lang="ru-RU" sz="1400" dirty="0"/>
              <a:t>Снова жертвы поганой войне</a:t>
            </a:r>
            <a:br>
              <a:rPr lang="ru-RU" sz="1400" dirty="0"/>
            </a:br>
            <a:r>
              <a:rPr lang="ru-RU" sz="1400" dirty="0"/>
              <a:t>принесёт в этом бое пехота.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Белый снег так беспечно красив</a:t>
            </a:r>
            <a:br>
              <a:rPr lang="ru-RU" sz="1400" dirty="0"/>
            </a:br>
            <a:r>
              <a:rPr lang="ru-RU" sz="1400" dirty="0"/>
              <a:t>и невинен без пепла и крови. </a:t>
            </a:r>
            <a:br>
              <a:rPr lang="ru-RU" sz="1400" dirty="0"/>
            </a:br>
            <a:r>
              <a:rPr lang="ru-RU" sz="1400" dirty="0"/>
              <a:t>Пальцы в щепоть: « Господь, пронеси!»</a:t>
            </a:r>
            <a:br>
              <a:rPr lang="ru-RU" sz="1400" dirty="0"/>
            </a:br>
            <a:r>
              <a:rPr lang="ru-RU" sz="1400" dirty="0"/>
              <a:t>А ушанку - потуже на брови.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Солнце с Запада красным комком</a:t>
            </a:r>
            <a:br>
              <a:rPr lang="ru-RU" sz="1400" dirty="0"/>
            </a:br>
            <a:r>
              <a:rPr lang="ru-RU" sz="1400" dirty="0"/>
              <a:t>слепит нас, распадаясь на части.</a:t>
            </a:r>
            <a:br>
              <a:rPr lang="ru-RU" sz="1400" dirty="0"/>
            </a:br>
            <a:r>
              <a:rPr lang="ru-RU" sz="1400" dirty="0"/>
              <a:t>По искристому полю ползком</a:t>
            </a:r>
            <a:br>
              <a:rPr lang="ru-RU" sz="1400" dirty="0"/>
            </a:br>
            <a:r>
              <a:rPr lang="ru-RU" sz="1400" dirty="0"/>
              <a:t>приближаемся к огненной пасти.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Нам в атаке не встать в полный рост:</a:t>
            </a:r>
            <a:br>
              <a:rPr lang="ru-RU" sz="1400" dirty="0"/>
            </a:br>
            <a:r>
              <a:rPr lang="ru-RU" sz="1400" dirty="0"/>
              <a:t>тут же веер свинцовый накроет!</a:t>
            </a:r>
            <a:br>
              <a:rPr lang="ru-RU" sz="1400" dirty="0"/>
            </a:br>
            <a:r>
              <a:rPr lang="ru-RU" sz="1400" dirty="0"/>
              <a:t>И для каждого выбор непрост - </a:t>
            </a:r>
            <a:br>
              <a:rPr lang="ru-RU" sz="1400" dirty="0"/>
            </a:br>
            <a:r>
              <a:rPr lang="ru-RU" sz="1400" dirty="0"/>
              <a:t>быть живым иль посмертным героем.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Пулемёт речью длинной трещит, </a:t>
            </a:r>
            <a:br>
              <a:rPr lang="ru-RU" sz="1400" dirty="0"/>
            </a:br>
            <a:r>
              <a:rPr lang="ru-RU" sz="1400" dirty="0"/>
              <a:t>в амбразуре стволом полыхая. </a:t>
            </a:r>
            <a:br>
              <a:rPr lang="ru-RU" sz="1400" dirty="0"/>
            </a:br>
            <a:r>
              <a:rPr lang="ru-RU" sz="1400" dirty="0"/>
              <a:t>Вдруг заглох: человеческий щит</a:t>
            </a:r>
            <a:br>
              <a:rPr lang="ru-RU" sz="1400" dirty="0"/>
            </a:br>
            <a:r>
              <a:rPr lang="ru-RU" sz="1400" dirty="0"/>
              <a:t>с кровью воздух последний вдыхает.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908720"/>
            <a:ext cx="4572000" cy="52322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Пот ручьями стекает по лбам</a:t>
            </a:r>
            <a:br>
              <a:rPr lang="ru-RU" sz="1400" dirty="0"/>
            </a:br>
            <a:r>
              <a:rPr lang="ru-RU" sz="1400" dirty="0"/>
              <a:t>всех, оставшихся жить после боя.</a:t>
            </a:r>
            <a:br>
              <a:rPr lang="ru-RU" sz="1400" dirty="0"/>
            </a:br>
            <a:r>
              <a:rPr lang="ru-RU" sz="1400" dirty="0"/>
              <a:t>Что ж, играет с солдатом судьба?</a:t>
            </a:r>
            <a:br>
              <a:rPr lang="ru-RU" sz="1400" dirty="0"/>
            </a:br>
            <a:r>
              <a:rPr lang="ru-RU" sz="1400" dirty="0"/>
              <a:t>Нет! Солдат управляет </a:t>
            </a:r>
            <a:r>
              <a:rPr lang="ru-RU" sz="1400" dirty="0" err="1"/>
              <a:t>судьбою</a:t>
            </a:r>
            <a:r>
              <a:rPr lang="ru-RU" sz="1400" dirty="0"/>
              <a:t>!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Утирает слезу командир,</a:t>
            </a:r>
            <a:br>
              <a:rPr lang="ru-RU" sz="1400" dirty="0"/>
            </a:br>
            <a:r>
              <a:rPr lang="ru-RU" sz="1400" dirty="0"/>
              <a:t>хоть имеет он нервы как тросы:</a:t>
            </a:r>
            <a:br>
              <a:rPr lang="ru-RU" sz="1400" dirty="0"/>
            </a:br>
            <a:r>
              <a:rPr lang="ru-RU" sz="1400" dirty="0"/>
              <a:t>«Ну, немецкая мразь, погоди!</a:t>
            </a:r>
            <a:br>
              <a:rPr lang="ru-RU" sz="1400" dirty="0"/>
            </a:br>
            <a:r>
              <a:rPr lang="ru-RU" sz="1400" dirty="0"/>
              <a:t>Костью в горле вам встанет Матросов!»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Кровь по наледи струйкой течёт.</a:t>
            </a:r>
            <a:br>
              <a:rPr lang="ru-RU" sz="1400" dirty="0"/>
            </a:br>
            <a:r>
              <a:rPr lang="ru-RU" sz="1400" dirty="0"/>
              <a:t>Позади - два поверженных дзота.</a:t>
            </a:r>
            <a:br>
              <a:rPr lang="ru-RU" sz="1400" dirty="0"/>
            </a:br>
            <a:r>
              <a:rPr lang="ru-RU" sz="1400" dirty="0"/>
              <a:t>Лучше жизнь, чем извечный почёт..</a:t>
            </a:r>
            <a:br>
              <a:rPr lang="ru-RU" sz="1400" dirty="0"/>
            </a:br>
            <a:r>
              <a:rPr lang="ru-RU" sz="1400" dirty="0"/>
              <a:t>и скорбит над героем пехота.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Александр Матросов совершил свой подвиг не</a:t>
            </a:r>
            <a:br>
              <a:rPr lang="ru-RU" sz="1400" dirty="0"/>
            </a:br>
            <a:r>
              <a:rPr lang="ru-RU" sz="1400" dirty="0"/>
              <a:t>23-го, а 27-го февраля 1943 года, на третий</a:t>
            </a:r>
            <a:br>
              <a:rPr lang="ru-RU" sz="1400" dirty="0"/>
            </a:br>
            <a:r>
              <a:rPr lang="ru-RU" sz="1400" dirty="0"/>
              <a:t>день своего пребывания на фронте.</a:t>
            </a:r>
            <a:br>
              <a:rPr lang="ru-RU" sz="1400" dirty="0"/>
            </a:br>
            <a:r>
              <a:rPr lang="ru-RU" sz="1400" dirty="0"/>
              <a:t>И было ему тогда всего 19 лет....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66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Фильмы, рассказы.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Рауф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Хаевич</a:t>
            </a:r>
            <a:r>
              <a:rPr lang="ru-RU" dirty="0">
                <a:solidFill>
                  <a:schemeClr val="tx1"/>
                </a:solidFill>
              </a:rPr>
              <a:t> Насыров. Откуда ты родом, Матросов? [Лит. запись Я. </a:t>
            </a:r>
            <a:r>
              <a:rPr lang="ru-RU" dirty="0" err="1">
                <a:solidFill>
                  <a:schemeClr val="tx1"/>
                </a:solidFill>
              </a:rPr>
              <a:t>Бурангулова</a:t>
            </a:r>
            <a:r>
              <a:rPr lang="ru-RU" dirty="0">
                <a:solidFill>
                  <a:schemeClr val="tx1"/>
                </a:solidFill>
              </a:rPr>
              <a:t>]. — Уфа: </a:t>
            </a:r>
            <a:r>
              <a:rPr lang="ru-RU" dirty="0" err="1">
                <a:solidFill>
                  <a:schemeClr val="tx1"/>
                </a:solidFill>
              </a:rPr>
              <a:t>Китап</a:t>
            </a:r>
            <a:r>
              <a:rPr lang="ru-RU" dirty="0">
                <a:solidFill>
                  <a:schemeClr val="tx1"/>
                </a:solidFill>
              </a:rPr>
              <a:t>, 1994. — 170,[2] с. ил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79309" y="3140968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400" dirty="0"/>
              <a:t>«Рядовой Александр Матросов» (СССР, 1947)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/>
              <a:t>«Александр Матросов. Правда о подвиге» (Россия, 2008)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4638894" cy="344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295" y="81357"/>
            <a:ext cx="8229600" cy="1133397"/>
          </a:xfrm>
        </p:spPr>
        <p:txBody>
          <a:bodyPr/>
          <a:lstStyle/>
          <a:p>
            <a:r>
              <a:rPr lang="ru-RU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59"/>
            <a:ext cx="8064896" cy="5463967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260648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Вечная память павшим за Родину!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63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66668" y="21779"/>
            <a:ext cx="4057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Викторина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2474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1.Назовите дату рождения.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1129775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 февраля 1924 года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1628800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2.Назовите Дату смерти и во сколько он умер.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851920" y="162880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 февраля 1943(19 лет)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2492896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3.Какой подвиг он совершил.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851920" y="253687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Закрыл телом дзот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3284984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4.Когда он совершил этот подвиг.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328498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 февраля 1943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372259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5.Был ли он награждён за свой подвиг?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51920" y="4293096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Герой Советского Союза (посмертно) — присвоено 19 июня 1943 </a:t>
            </a:r>
            <a:r>
              <a:rPr lang="ru-RU" dirty="0" smtClean="0"/>
              <a:t>года</a:t>
            </a:r>
            <a:endParaRPr lang="ru-RU" dirty="0"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537321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6.Повторили ли русские солдаты его подвиг?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743908" y="537321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89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  <p:bldP spid="12" grpId="0"/>
      <p:bldP spid="14" grpId="0"/>
      <p:bldP spid="2" grpId="0"/>
      <p:bldP spid="5" grpId="0"/>
      <p:bldP spid="9" grpId="0"/>
      <p:bldP spid="10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492896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1.стихи:  http://www.litprichal.ru/work/34110/</a:t>
            </a:r>
            <a:br>
              <a:rPr lang="ru-RU" dirty="0"/>
            </a:br>
            <a:endParaRPr lang="ru-RU" dirty="0"/>
          </a:p>
          <a:p>
            <a:r>
              <a:rPr lang="ru-RU" dirty="0"/>
              <a:t>2.Информация: </a:t>
            </a:r>
            <a:r>
              <a:rPr lang="ru-RU" u="sng" dirty="0">
                <a:hlinkClick r:id="rId2"/>
              </a:rPr>
              <a:t>http://ru.wikipedia.org/wiki/%CC%E0%F2%F0%EE%F1%EE%E2,_%C0%EB%E5%EA%F1%E0%ED%E4%F0_%CC%E0%F2%E2%E5%E5%E2%E8%F7</a:t>
            </a:r>
            <a:endParaRPr lang="ru-RU" dirty="0"/>
          </a:p>
          <a:p>
            <a:r>
              <a:rPr lang="ru-RU" dirty="0"/>
              <a:t>3. Фото: http://</a:t>
            </a:r>
            <a:r>
              <a:rPr lang="ru-RU" dirty="0" smtClean="0"/>
              <a:t>images.yandex.r</a:t>
            </a:r>
            <a:r>
              <a:rPr lang="en-US" dirty="0" smtClean="0"/>
              <a:t>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83671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Информация взята с сайтов: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68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0" y="32012"/>
            <a:ext cx="5174998" cy="3876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4" y="2027447"/>
            <a:ext cx="3923928" cy="45037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7" y="984438"/>
            <a:ext cx="5162531" cy="4147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93176"/>
            <a:ext cx="4464496" cy="59603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08278" y="32012"/>
            <a:ext cx="393572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Февраль, февраль… </a:t>
            </a:r>
            <a:r>
              <a:rPr lang="ru-RU" sz="1600" b="1" i="1" dirty="0" smtClean="0"/>
              <a:t>ещё </a:t>
            </a:r>
            <a:r>
              <a:rPr lang="ru-RU" sz="1600" b="1" i="1" dirty="0"/>
              <a:t>метут метели,</a:t>
            </a:r>
            <a:br>
              <a:rPr lang="ru-RU" sz="1600" b="1" i="1" dirty="0"/>
            </a:br>
            <a:r>
              <a:rPr lang="ru-RU" sz="1600" b="1" i="1" dirty="0"/>
              <a:t>До дня Победы, ой как далеко.</a:t>
            </a:r>
            <a:br>
              <a:rPr lang="ru-RU" sz="1600" b="1" i="1" dirty="0"/>
            </a:br>
            <a:r>
              <a:rPr lang="ru-RU" sz="1600" b="1" i="1" dirty="0"/>
              <a:t>И немцы в дзотах накрепко засели,</a:t>
            </a:r>
            <a:br>
              <a:rPr lang="ru-RU" sz="1600" b="1" i="1" dirty="0"/>
            </a:br>
            <a:r>
              <a:rPr lang="ru-RU" sz="1600" b="1" i="1" dirty="0"/>
              <a:t>И выкурить </a:t>
            </a:r>
            <a:r>
              <a:rPr lang="ru-RU" sz="1600" b="1" i="1" dirty="0" smtClean="0"/>
              <a:t>их, </a:t>
            </a:r>
            <a:r>
              <a:rPr lang="ru-RU" sz="1600" b="1" i="1" dirty="0"/>
              <a:t>братцы, нелегко.</a:t>
            </a:r>
            <a:br>
              <a:rPr lang="ru-RU" sz="1600" b="1" i="1" dirty="0"/>
            </a:b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1600" b="1" i="1" dirty="0"/>
              <a:t>И встать в атаку, не даёт свинец,</a:t>
            </a:r>
            <a:br>
              <a:rPr lang="ru-RU" sz="1600" b="1" i="1" dirty="0"/>
            </a:br>
            <a:r>
              <a:rPr lang="ru-RU" sz="1600" b="1" i="1" dirty="0"/>
              <a:t>Огонь кинжальный обжигает души.</a:t>
            </a:r>
            <a:br>
              <a:rPr lang="ru-RU" sz="1600" b="1" i="1" dirty="0"/>
            </a:br>
            <a:r>
              <a:rPr lang="ru-RU" sz="1600" b="1" i="1" dirty="0"/>
              <a:t>В февральский снег упал, ещё боец-</a:t>
            </a:r>
            <a:br>
              <a:rPr lang="ru-RU" sz="1600" b="1" i="1" dirty="0"/>
            </a:br>
            <a:r>
              <a:rPr lang="ru-RU" sz="1600" b="1" i="1" dirty="0"/>
              <a:t>Текут по снегу окровавленные лужи.</a:t>
            </a:r>
            <a:br>
              <a:rPr lang="ru-RU" sz="1600" b="1" i="1" dirty="0"/>
            </a:b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1600" b="1" i="1" dirty="0"/>
              <a:t>Но дан приказ-вперёд, назад ни шагу,</a:t>
            </a:r>
            <a:br>
              <a:rPr lang="ru-RU" sz="1600" b="1" i="1" dirty="0"/>
            </a:br>
            <a:r>
              <a:rPr lang="ru-RU" sz="1600" b="1" i="1" dirty="0"/>
              <a:t>Теряем на снегу товарищей-бойцов.</a:t>
            </a:r>
            <a:br>
              <a:rPr lang="ru-RU" sz="1600" b="1" i="1" dirty="0"/>
            </a:br>
            <a:r>
              <a:rPr lang="ru-RU" sz="1600" b="1" i="1" dirty="0"/>
              <a:t>Но не даёт огонь идти в атаку,</a:t>
            </a:r>
            <a:br>
              <a:rPr lang="ru-RU" sz="1600" b="1" i="1" dirty="0"/>
            </a:br>
            <a:r>
              <a:rPr lang="ru-RU" sz="1600" b="1" i="1" dirty="0"/>
              <a:t>Срезает враз сынов, дедов, отцов.</a:t>
            </a:r>
            <a:br>
              <a:rPr lang="ru-RU" sz="1600" b="1" i="1" dirty="0"/>
            </a:b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1600" b="1" i="1" dirty="0"/>
              <a:t>От тех потерь, досада, горечь, слёзы,</a:t>
            </a:r>
            <a:br>
              <a:rPr lang="ru-RU" sz="1600" b="1" i="1" dirty="0"/>
            </a:br>
            <a:r>
              <a:rPr lang="ru-RU" sz="1600" b="1" i="1" dirty="0"/>
              <a:t>И тех бойцов нам не вернуть назад.</a:t>
            </a:r>
            <a:br>
              <a:rPr lang="ru-RU" sz="1600" b="1" i="1" dirty="0"/>
            </a:br>
            <a:r>
              <a:rPr lang="ru-RU" sz="1600" b="1" i="1" dirty="0"/>
              <a:t>На поле боя расцветают, словно розы,</a:t>
            </a:r>
            <a:br>
              <a:rPr lang="ru-RU" sz="1600" b="1" i="1" dirty="0"/>
            </a:br>
            <a:r>
              <a:rPr lang="ru-RU" sz="1600" b="1" i="1" dirty="0"/>
              <a:t>Тела израненных товарищей солдат.</a:t>
            </a:r>
            <a:br>
              <a:rPr lang="ru-RU" sz="1600" b="1" i="1" dirty="0"/>
            </a:b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1600" b="1" i="1" dirty="0"/>
              <a:t>В обход, маневром, снег и пули в лица,</a:t>
            </a:r>
            <a:br>
              <a:rPr lang="ru-RU" sz="1600" b="1" i="1" dirty="0"/>
            </a:br>
            <a:r>
              <a:rPr lang="ru-RU" sz="1600" b="1" i="1" dirty="0"/>
              <a:t>Рывком, пробежками, на изрыгающий свинец.</a:t>
            </a:r>
            <a:br>
              <a:rPr lang="ru-RU" sz="1600" b="1" i="1" dirty="0"/>
            </a:br>
            <a:r>
              <a:rPr lang="ru-RU" sz="1600" b="1" i="1" dirty="0"/>
              <a:t>На амбразуру пав всем телом, словно птица,</a:t>
            </a:r>
            <a:br>
              <a:rPr lang="ru-RU" sz="1600" b="1" i="1" dirty="0"/>
            </a:br>
            <a:r>
              <a:rPr lang="ru-RU" sz="1600" b="1" i="1" dirty="0"/>
              <a:t>Принял, на грудь, все пули наш боец.</a:t>
            </a: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97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9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1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2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0"/>
                            </p:stCondLst>
                            <p:childTnLst>
                              <p:par>
                                <p:cTn id="52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0915" y="0"/>
            <a:ext cx="6203085" cy="1600200"/>
          </a:xfrm>
        </p:spPr>
        <p:txBody>
          <a:bodyPr/>
          <a:lstStyle/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 Матвеевич Матросов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001567"/>
              </p:ext>
            </p:extLst>
          </p:nvPr>
        </p:nvGraphicFramePr>
        <p:xfrm>
          <a:off x="4858354" y="1725654"/>
          <a:ext cx="4285646" cy="3550708"/>
        </p:xfrm>
        <a:graphic>
          <a:graphicData uri="http://schemas.openxmlformats.org/drawingml/2006/table">
            <a:tbl>
              <a:tblPr/>
              <a:tblGrid>
                <a:gridCol w="2142823"/>
                <a:gridCol w="2142823"/>
              </a:tblGrid>
              <a:tr h="459275">
                <a:tc>
                  <a:txBody>
                    <a:bodyPr/>
                    <a:lstStyle/>
                    <a:p>
                      <a:r>
                        <a:rPr lang="ru-RU" sz="1800" dirty="0"/>
                        <a:t>Дата рождения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</a:t>
                      </a:r>
                      <a:r>
                        <a:rPr lang="ru-RU" sz="1800" baseline="0" dirty="0" smtClean="0"/>
                        <a:t> февраля 1924</a:t>
                      </a:r>
                      <a:endParaRPr lang="ru-RU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6605">
                <a:tc>
                  <a:txBody>
                    <a:bodyPr/>
                    <a:lstStyle/>
                    <a:p>
                      <a:r>
                        <a:rPr lang="ru-RU" sz="1800" dirty="0"/>
                        <a:t>Место рождения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Город </a:t>
                      </a:r>
                      <a:r>
                        <a:rPr lang="ru-RU" sz="1800" dirty="0" err="1" smtClean="0"/>
                        <a:t>Екатеринослав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r>
                        <a:rPr lang="ru-RU" sz="1800" dirty="0"/>
                        <a:t>(ныне </a:t>
                      </a:r>
                      <a:r>
                        <a:rPr lang="ru-RU" sz="1800" dirty="0" smtClean="0"/>
                        <a:t>Днепропетровск)</a:t>
                      </a:r>
                      <a:endParaRPr lang="ru-RU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6108">
                <a:tc>
                  <a:txBody>
                    <a:bodyPr/>
                    <a:lstStyle/>
                    <a:p>
                      <a:r>
                        <a:rPr lang="ru-RU" sz="1800" dirty="0"/>
                        <a:t>Дата </a:t>
                      </a:r>
                      <a:r>
                        <a:rPr lang="ru-RU" sz="1800" dirty="0" smtClean="0"/>
                        <a:t>гибели</a:t>
                      </a:r>
                      <a:endParaRPr lang="ru-RU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</a:rPr>
                        <a:t>27 февраля</a:t>
                      </a:r>
                      <a:r>
                        <a:rPr lang="ru-RU" sz="1800" baseline="0" dirty="0" smtClean="0">
                          <a:effectLst/>
                        </a:rPr>
                        <a:t> 1943</a:t>
                      </a:r>
                      <a:r>
                        <a:rPr lang="ru-RU" sz="1800" dirty="0" smtClean="0"/>
                        <a:t>(19</a:t>
                      </a:r>
                      <a:r>
                        <a:rPr lang="ru-RU" sz="1800" dirty="0"/>
                        <a:t> лет)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49772">
                <a:tc>
                  <a:txBody>
                    <a:bodyPr/>
                    <a:lstStyle/>
                    <a:p>
                      <a:r>
                        <a:rPr lang="ru-RU" sz="1800" dirty="0"/>
                        <a:t>Место </a:t>
                      </a:r>
                      <a:r>
                        <a:rPr lang="ru-RU" sz="1800" dirty="0" smtClean="0"/>
                        <a:t>гибели</a:t>
                      </a:r>
                      <a:endParaRPr lang="ru-RU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деревня </a:t>
                      </a:r>
                      <a:r>
                        <a:rPr lang="ru-RU" sz="1800" dirty="0" smtClean="0"/>
                        <a:t>Чернушки(ныне </a:t>
                      </a:r>
                      <a:r>
                        <a:rPr lang="ru-RU" sz="1800" dirty="0"/>
                        <a:t>Псковская </a:t>
                      </a:r>
                      <a:r>
                        <a:rPr lang="ru-RU" sz="1800" dirty="0" smtClean="0"/>
                        <a:t>область)</a:t>
                      </a:r>
                      <a:endParaRPr lang="ru-RU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9" y="404664"/>
            <a:ext cx="2664296" cy="28083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3818" y="3501008"/>
            <a:ext cx="4824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Согласно официальной </a:t>
            </a:r>
            <a:r>
              <a:rPr lang="ru-RU" dirty="0" smtClean="0"/>
              <a:t>версии, Александр </a:t>
            </a:r>
            <a:r>
              <a:rPr lang="ru-RU" dirty="0"/>
              <a:t>Матвеевич Матросов родился 5 </a:t>
            </a:r>
            <a:r>
              <a:rPr lang="ru-RU" dirty="0" smtClean="0"/>
              <a:t>февраля 1924 </a:t>
            </a:r>
            <a:r>
              <a:rPr lang="ru-RU" dirty="0"/>
              <a:t>года в городе </a:t>
            </a:r>
            <a:r>
              <a:rPr lang="ru-RU" dirty="0" err="1"/>
              <a:t>Екатеринославе</a:t>
            </a:r>
            <a:r>
              <a:rPr lang="ru-RU" dirty="0"/>
              <a:t> (ныне Днепропетровск), воспитывался в Ивановском (</a:t>
            </a:r>
            <a:r>
              <a:rPr lang="ru-RU" dirty="0" err="1"/>
              <a:t>Марьинский</a:t>
            </a:r>
            <a:r>
              <a:rPr lang="ru-RU" dirty="0"/>
              <a:t> район) и </a:t>
            </a:r>
            <a:r>
              <a:rPr lang="ru-RU" dirty="0" err="1"/>
              <a:t>Мелекесском</a:t>
            </a:r>
            <a:r>
              <a:rPr lang="ru-RU" dirty="0"/>
              <a:t> детских домах в </a:t>
            </a:r>
            <a:r>
              <a:rPr lang="ru-RU" dirty="0" smtClean="0"/>
              <a:t>Ульяновской области и </a:t>
            </a:r>
            <a:r>
              <a:rPr lang="ru-RU" dirty="0"/>
              <a:t>в Уфимской детской трудовой колонии. После окончания 7 классов работал в этой же колонии помощником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7888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72400" cy="1068760"/>
          </a:xfrm>
        </p:spPr>
        <p:txBody>
          <a:bodyPr/>
          <a:lstStyle/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 письма Матросова любимой девушке: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12936"/>
            <a:ext cx="4330824" cy="506916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«Я </a:t>
            </a:r>
            <a:r>
              <a:rPr lang="ru-RU" sz="2000" dirty="0">
                <a:solidFill>
                  <a:schemeClr val="tx1"/>
                </a:solidFill>
              </a:rPr>
              <a:t>видел, как умирали мои товарищи. А сегодня комбат рассказал случай, как погиб один генерал, погиб, стоя лицом на запад. Я люблю жизнь, хочу жить, но фронт такая штука, что вот живёшь-живёшь, и вдруг пуля или осколок ставят точку в конце твоей жизни. Но если мне суждено погибнуть, я хотел бы умереть так, как этот наш генерал: в бою и лицом на </a:t>
            </a:r>
            <a:r>
              <a:rPr lang="ru-RU" sz="2000" dirty="0" smtClean="0">
                <a:solidFill>
                  <a:schemeClr val="tx1"/>
                </a:solidFill>
              </a:rPr>
              <a:t>запад»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45" y="1592528"/>
            <a:ext cx="3617175" cy="51099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309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191346"/>
            <a:ext cx="10949283" cy="714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48072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27 февраля 1943 года 2-й батальон получил задачу атаковать опорный пункт в районе деревни Чернушки (</a:t>
            </a:r>
            <a:r>
              <a:rPr lang="ru-RU" dirty="0" err="1">
                <a:solidFill>
                  <a:srgbClr val="C00000"/>
                </a:solidFill>
              </a:rPr>
              <a:t>Локнянский</a:t>
            </a:r>
            <a:r>
              <a:rPr lang="ru-RU" dirty="0">
                <a:solidFill>
                  <a:srgbClr val="C00000"/>
                </a:solidFill>
              </a:rPr>
              <a:t> район Псковской области). Как только советские солдаты прошли лес и вышли на опушку, они попали под сильный огонь противника — три пулемёта в дзотах прикрывали подступы к деревне. На подавление огневых точек были высланы штурмовые группы по два человека.</a:t>
            </a:r>
          </a:p>
          <a:p>
            <a:r>
              <a:rPr lang="ru-RU" dirty="0">
                <a:solidFill>
                  <a:srgbClr val="C00000"/>
                </a:solidFill>
              </a:rPr>
              <a:t>Один пулемёт подавила штурмовая группа автоматчиков и бронебойщиков; второй дзот уничтожила другая группа бронебойщиков, но пулемёт из третьего дзота продолжал простреливать всю лощину перед деревней. Попытки заставить его замолчать не увенчались успехом. Тогда в сторону дзота поползли рядовой Пётр Огурцов и рядовой Александр Матросов. На подступах к дзоту Огурцов был тяжело ранен и Матросов принял решение завершить операцию в одиночку. Он подобрался к амбразуре с фланга и бросил две гранаты. Пулемёт замолчал. Но как только бойцы поднялись в атаку, пулемёт снова ожил. Тогда Матросов поднялся, рывком бросился к дзоту и своим телом закрыл амбразуру. Ценою своей жизни он содействовал выполнению боевой задачи подразделения.</a:t>
            </a:r>
          </a:p>
        </p:txBody>
      </p:sp>
    </p:spTree>
    <p:extLst>
      <p:ext uri="{BB962C8B-B14F-4D97-AF65-F5344CB8AC3E}">
        <p14:creationId xmlns:p14="http://schemas.microsoft.com/office/powerpoint/2010/main" val="26563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738"/>
            <a:ext cx="8229600" cy="1600200"/>
          </a:xfrm>
        </p:spPr>
        <p:txBody>
          <a:bodyPr/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Неофициальные версии подвига Матросова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484784"/>
            <a:ext cx="5554960" cy="5616624"/>
          </a:xfrm>
        </p:spPr>
        <p:txBody>
          <a:bodyPr>
            <a:noAutofit/>
          </a:bodyPr>
          <a:lstStyle/>
          <a:p>
            <a:r>
              <a:rPr lang="ru-RU" sz="1600" dirty="0"/>
              <a:t>Согласно одной из версий, Матросов был убит на крыше дзота, когда пытался закидать его гранатами. Упав, он закрыл вентиляционное отверстие для отвода пороховых газов, что и дало передышку бойцам его взвода для броска, пока противник сбрасывал его тело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В ряде публикаций высказывалось утверждение о непреднамеренности подвига Александра Матросова. Согласно одной из таких версий, Матросов действительно пробрался к пулемётному гнезду и пытался расстрелять пулемётчика, или хотя бы помешать его стрельбе</a:t>
            </a:r>
            <a:r>
              <a:rPr lang="ru-RU" sz="1600" dirty="0" smtClean="0"/>
              <a:t>, но </a:t>
            </a:r>
            <a:r>
              <a:rPr lang="ru-RU" sz="1600" dirty="0"/>
              <a:t>по какой-то причине упал на амбразуру (оступился или был ранен), временно закрыв тем самым пулемётчику обзор. Воспользовавшись этой заминкой, батальон смог продолжить наступление.</a:t>
            </a:r>
          </a:p>
        </p:txBody>
      </p:sp>
      <p:pic>
        <p:nvPicPr>
          <p:cNvPr id="3074" name="Picture 2" descr="http://im2-tub-ru.yandex.net/i?id=556462578-55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2952328" cy="214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17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Награды за подвиг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25005"/>
            <a:ext cx="173355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824"/>
            <a:ext cx="194310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9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Подвиг повторён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Подобный подвиг за время Великой отечественной войны совершило 265 человек. </a:t>
            </a:r>
          </a:p>
          <a:p>
            <a:r>
              <a:rPr lang="ru-RU" dirty="0" smtClean="0"/>
              <a:t>Из них Героями Советского Союза стали (</a:t>
            </a:r>
            <a:r>
              <a:rPr lang="ru-RU" dirty="0"/>
              <a:t>8</a:t>
            </a:r>
            <a:r>
              <a:rPr lang="ru-RU" dirty="0" smtClean="0"/>
              <a:t>) человек, кавалерами ордена Ленина – (15</a:t>
            </a:r>
            <a:r>
              <a:rPr lang="en-US" dirty="0" smtClean="0"/>
              <a:t>)</a:t>
            </a:r>
            <a:r>
              <a:rPr lang="ru-RU" dirty="0" smtClean="0"/>
              <a:t>, кавалерами ордена Отечественной войны – еще столько-то, </a:t>
            </a:r>
            <a:r>
              <a:rPr lang="ru-RU" dirty="0" err="1" smtClean="0"/>
              <a:t>кавлерами</a:t>
            </a:r>
            <a:r>
              <a:rPr lang="ru-RU" dirty="0" smtClean="0"/>
              <a:t> прочих орденов – еще столько-то человек.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3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ru/6/69/Avetisianun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1600200" cy="1714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143116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/>
              <a:t>Унан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Аветисян</a:t>
            </a:r>
            <a:endParaRPr lang="ru-RU" sz="1400" b="1" dirty="0"/>
          </a:p>
        </p:txBody>
      </p:sp>
      <p:pic>
        <p:nvPicPr>
          <p:cNvPr id="6" name="Picture 4" descr="http://upload.wikimedia.org/wikipedia/ru/9/98/%D0%90%D0%BA%D0%B8%D1%84%D1%8C%D0%B5%D0%B2_%D0%A1%D0%B5%D1%80%D0%B3%D0%B5%D0%B9_%D0%98%D0%B2%D0%B0%D0%BD%D0%BE%D0%B2%D0%B8%D1%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28604"/>
            <a:ext cx="1285884" cy="16716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43042" y="2143116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Сергей </a:t>
            </a:r>
            <a:r>
              <a:rPr lang="ru-RU" sz="1400" b="1" dirty="0" err="1" smtClean="0"/>
              <a:t>Акифьев</a:t>
            </a:r>
            <a:endParaRPr lang="ru-RU" sz="1400" b="1" dirty="0"/>
          </a:p>
        </p:txBody>
      </p:sp>
      <p:pic>
        <p:nvPicPr>
          <p:cNvPr id="8" name="Picture 6" descr="Файл:Банников Борис Фёдорович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357166"/>
            <a:ext cx="1177549" cy="17859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357554" y="2143116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Борис Банников</a:t>
            </a:r>
            <a:endParaRPr lang="ru-RU" sz="1400" b="1" dirty="0"/>
          </a:p>
        </p:txBody>
      </p:sp>
      <p:pic>
        <p:nvPicPr>
          <p:cNvPr id="10" name="Picture 8" descr="File:Барбашёв Пётр Парфёнович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357166"/>
            <a:ext cx="1285884" cy="178737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14942" y="2143116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Петр </a:t>
            </a:r>
            <a:r>
              <a:rPr lang="ru-RU" sz="1400" b="1" dirty="0" err="1" smtClean="0"/>
              <a:t>Барбашев</a:t>
            </a:r>
            <a:endParaRPr lang="ru-RU" sz="1400" b="1" dirty="0"/>
          </a:p>
        </p:txBody>
      </p:sp>
      <p:pic>
        <p:nvPicPr>
          <p:cNvPr id="12" name="Picture 10" descr="Васильковский, Вячеслав Викторович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357166"/>
            <a:ext cx="1444635" cy="162521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929454" y="1928802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Вячеслав Васильковский</a:t>
            </a:r>
            <a:endParaRPr lang="ru-RU" sz="1400" b="1" dirty="0"/>
          </a:p>
        </p:txBody>
      </p:sp>
      <p:pic>
        <p:nvPicPr>
          <p:cNvPr id="14" name="Picture 12" descr="Файл:GorbachFeodRod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20" y="2500306"/>
            <a:ext cx="1357322" cy="188557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435769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Феодосий Горбач</a:t>
            </a:r>
            <a:endParaRPr lang="ru-RU" sz="1400" b="1" dirty="0"/>
          </a:p>
        </p:txBody>
      </p:sp>
      <p:pic>
        <p:nvPicPr>
          <p:cNvPr id="16" name="Picture 14" descr="Файл:GrigorjevGeorgStep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71670" y="2428868"/>
            <a:ext cx="1285884" cy="196454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928794" y="4357694"/>
            <a:ext cx="2143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Георгий Григорьев</a:t>
            </a:r>
            <a:endParaRPr lang="ru-RU" sz="1400" b="1" dirty="0"/>
          </a:p>
        </p:txBody>
      </p:sp>
      <p:pic>
        <p:nvPicPr>
          <p:cNvPr id="18" name="Picture 16" descr="File:Гужвин Пётр Кузьмич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86182" y="2428868"/>
            <a:ext cx="1357322" cy="197565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714744" y="435769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Петр Гужвин</a:t>
            </a:r>
            <a:endParaRPr lang="ru-RU" sz="1400" b="1" dirty="0"/>
          </a:p>
        </p:txBody>
      </p:sp>
      <p:pic>
        <p:nvPicPr>
          <p:cNvPr id="20" name="Picture 18" descr="Дернов Пётр Сергеевич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429256" y="2500306"/>
            <a:ext cx="1428760" cy="1857388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5357818" y="435769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Петр Дернов</a:t>
            </a:r>
            <a:endParaRPr lang="ru-RU" sz="1400" b="1" dirty="0"/>
          </a:p>
        </p:txBody>
      </p:sp>
      <p:pic>
        <p:nvPicPr>
          <p:cNvPr id="22" name="Picture 20" descr="Ivchenko.jpg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000892" y="2500306"/>
            <a:ext cx="1428760" cy="1907394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929454" y="435769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Михаил Ивченко</a:t>
            </a:r>
            <a:endParaRPr lang="ru-RU" sz="1400" b="1" dirty="0"/>
          </a:p>
        </p:txBody>
      </p:sp>
      <p:pic>
        <p:nvPicPr>
          <p:cNvPr id="24" name="Picture 24" descr="Файл:Ilichev PI.jpg">
            <a:hlinkClick r:id="rId20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4282" y="4714884"/>
            <a:ext cx="1331114" cy="1857368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0" y="6488668"/>
            <a:ext cx="1785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Петр Ильичев</a:t>
            </a:r>
            <a:endParaRPr lang="ru-RU" sz="1400" b="1" dirty="0"/>
          </a:p>
        </p:txBody>
      </p:sp>
      <p:pic>
        <p:nvPicPr>
          <p:cNvPr id="26" name="Picture 26" descr="Файл:IsaevAlexPet.jpg">
            <a:hlinkClick r:id="rId22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071670" y="4786323"/>
            <a:ext cx="1279080" cy="1714512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1643042" y="6488668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Алексей Исаев</a:t>
            </a:r>
            <a:endParaRPr lang="ru-RU" sz="1400" b="1" dirty="0"/>
          </a:p>
        </p:txBody>
      </p:sp>
      <p:pic>
        <p:nvPicPr>
          <p:cNvPr id="28" name="Picture 28" descr="File:Калоев Александр Александрович.jpg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643306" y="4786322"/>
            <a:ext cx="1318837" cy="1714488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3428992" y="6488668"/>
            <a:ext cx="2428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Александр Калоев</a:t>
            </a:r>
            <a:endParaRPr lang="ru-RU" sz="1400" b="1" dirty="0"/>
          </a:p>
        </p:txBody>
      </p:sp>
      <p:pic>
        <p:nvPicPr>
          <p:cNvPr id="30" name="Picture 30" descr="Файл:Ushkov, Dmitry Konstantinovich.jpg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358082" y="4714884"/>
            <a:ext cx="1214446" cy="1900233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7215174" y="6488668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/>
              <a:t>Дмитрий Ушков</a:t>
            </a:r>
            <a:endParaRPr lang="ru-RU" sz="1400" b="1" dirty="0"/>
          </a:p>
        </p:txBody>
      </p:sp>
      <p:pic>
        <p:nvPicPr>
          <p:cNvPr id="32" name="Picture 32" descr="Сурков Василий Иванович.jpg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572132" y="4786322"/>
            <a:ext cx="1357322" cy="1805239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5429256" y="6488668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Василий Сурков</a:t>
            </a:r>
            <a:endParaRPr lang="ru-RU" sz="1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714480" y="-94616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Повторившие подвиг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288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304</TotalTime>
  <Words>600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Исполнительная</vt:lpstr>
      <vt:lpstr>Презентация PowerPoint</vt:lpstr>
      <vt:lpstr>Презентация PowerPoint</vt:lpstr>
      <vt:lpstr>Александр Матвеевич Матросов</vt:lpstr>
      <vt:lpstr>Из письма Матросова любимой девушке:</vt:lpstr>
      <vt:lpstr>Презентация PowerPoint</vt:lpstr>
      <vt:lpstr>Неофициальные версии подвига Матросова</vt:lpstr>
      <vt:lpstr>Награды за подвиг</vt:lpstr>
      <vt:lpstr>Подвиг повторён</vt:lpstr>
      <vt:lpstr>Презентация PowerPoint</vt:lpstr>
      <vt:lpstr>Стихи о А. Матросове </vt:lpstr>
      <vt:lpstr>Фильмы, рассказы.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30</cp:revision>
  <dcterms:created xsi:type="dcterms:W3CDTF">2013-04-03T06:44:34Z</dcterms:created>
  <dcterms:modified xsi:type="dcterms:W3CDTF">2014-11-07T09:18:37Z</dcterms:modified>
</cp:coreProperties>
</file>